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Gill Sans" panose="020B0502020104020203" pitchFamily="34" charset="-79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DQbZFhQ4KkWQtQ3x2suIgIFVK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d9736475cbb961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7d9736475cbb961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7d9736475cbb961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7eb98ad6290ca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7eb98ad6290ca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b7eb98ad6290ca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f1a8da50e1cf58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f1a8da50e1cf58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f1a8da50e1cf58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d9736475cbb961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7d9736475cbb961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7b60090215d851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77b60090215d851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15"/>
          <p:cNvSpPr/>
          <p:nvPr/>
        </p:nvSpPr>
        <p:spPr>
          <a:xfrm>
            <a:off x="3047523" y="455473"/>
            <a:ext cx="5717627" cy="107205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3047523" y="455473"/>
            <a:ext cx="5717627" cy="107205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s.aap.org/AAP/PDF/coding_factsheet_developmentalscreeningtestingandEmotionalBehvioraassessment.pdf?_ga=2.131547215.1122463277.1655087352-974186796.165488240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s.aap.org/AAP/PDF/coding_factsheet_developmentalscreeningtestingandEmotionalBehvioraassessment.pdf?_ga=2.131547215.1122463277.1655087352-974186796.165488240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j-ppc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s.aap.org/AAP/PDF/coding_factsheet_developmentalscreeningtestingandEmotionalBehvioraassessment.pdf?_ga=2.131547215.1122463277.1655087352-974186796.165488240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>
            <a:spLocks noGrp="1"/>
          </p:cNvSpPr>
          <p:nvPr>
            <p:ph type="ctrTitle"/>
          </p:nvPr>
        </p:nvSpPr>
        <p:spPr>
          <a:xfrm>
            <a:off x="1600200" y="2505456"/>
            <a:ext cx="8991600" cy="1527208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ill Sans"/>
              <a:buNone/>
            </a:pPr>
            <a:br>
              <a:rPr lang="en" dirty="0"/>
            </a:br>
            <a:r>
              <a:rPr lang="en" dirty="0"/>
              <a:t>CHALLENGING BEHAVIORAL HEALTH ISSUES IN PEDIATRICS:</a:t>
            </a:r>
            <a:br>
              <a:rPr lang="en" dirty="0"/>
            </a:br>
            <a:r>
              <a:rPr lang="en" sz="2000" dirty="0">
                <a:solidFill>
                  <a:schemeClr val="dk1"/>
                </a:solidFill>
              </a:rPr>
              <a:t>PSYCHIATRIC CONSULTATION</a:t>
            </a:r>
            <a:br>
              <a:rPr lang="en" dirty="0"/>
            </a:br>
            <a:endParaRPr dirty="0"/>
          </a:p>
        </p:txBody>
      </p:sp>
      <p:sp>
        <p:nvSpPr>
          <p:cNvPr id="114" name="Google Shape;114;p1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When: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"/>
              <a:t>June 13, 2024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"/>
              <a:t>12:00 PM – 1:00 PM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26"/>
              <a:buFont typeface="Gill Sans"/>
              <a:buNone/>
            </a:pPr>
            <a:r>
              <a:rPr lang="en"/>
              <a:t> </a:t>
            </a:r>
            <a:r>
              <a:rPr lang="en" sz="2400"/>
              <a:t>CODING FOR PEDIATRIC BEHAVIORAL HEALTH  VIGNETTE #2</a:t>
            </a:r>
            <a:endParaRPr sz="2700"/>
          </a:p>
        </p:txBody>
      </p:sp>
      <p:sp>
        <p:nvSpPr>
          <p:cNvPr id="177" name="Google Shape;177;p9"/>
          <p:cNvSpPr txBox="1">
            <a:spLocks noGrp="1"/>
          </p:cNvSpPr>
          <p:nvPr>
            <p:ph type="body" idx="1"/>
          </p:nvPr>
        </p:nvSpPr>
        <p:spPr>
          <a:xfrm>
            <a:off x="415600" y="5758000"/>
            <a:ext cx="11360800" cy="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1"/>
                </a:solidFill>
              </a:rPr>
              <a:t>AAP Coding for Standardized Assessment, Screening and Testing 2023 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https://downloads.aap.org/AAP/PDF/coding_factsheet_developmentalscreeningtestingandEmotionalBehvioraassessment.pdf?_ga=2.131547215.1122463277.1655087352-974186796.1654882403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152" y="2250827"/>
            <a:ext cx="10231697" cy="2356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" sz="2400"/>
              <a:t> CODING FOR PEDIATRIC BEHAVIORAL HEALTH  VIGNETTE #3</a:t>
            </a:r>
            <a:endParaRPr sz="2400"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415600" y="5758000"/>
            <a:ext cx="11360800" cy="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400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546"/>
              <a:buNone/>
            </a:pPr>
            <a:r>
              <a:rPr lang="en" sz="3733">
                <a:solidFill>
                  <a:schemeClr val="dk1"/>
                </a:solidFill>
              </a:rPr>
              <a:t>AAP Coding for Standardized Assessment, Screening and Testing 2023 </a:t>
            </a:r>
            <a:endParaRPr sz="3733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546"/>
              <a:buNone/>
            </a:pPr>
            <a:r>
              <a:rPr lang="en" sz="3733" u="sng">
                <a:solidFill>
                  <a:schemeClr val="hlink"/>
                </a:solidFill>
                <a:hlinkClick r:id="rId3"/>
              </a:rPr>
              <a:t>https://downloads.aap.org/AAP/PDF/coding_factsheet_developmentalscreeningtestingandEmotionalBehvioraassessment.pdf?_ga=2.131547215.1122463277.1655087352-974186796.1654882403</a:t>
            </a:r>
            <a:endParaRPr sz="3733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546"/>
              <a:buNone/>
            </a:pPr>
            <a:endParaRPr sz="3733">
              <a:solidFill>
                <a:schemeClr val="dk1"/>
              </a:solidFill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1229032" y="2861187"/>
            <a:ext cx="9734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1229032" y="2861187"/>
            <a:ext cx="9734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8416" y="1573168"/>
            <a:ext cx="8855167" cy="4184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1124573" y="3090394"/>
            <a:ext cx="543900" cy="473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d9736475cbb9610_11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OPEN FORUM</a:t>
            </a:r>
            <a:endParaRPr/>
          </a:p>
        </p:txBody>
      </p:sp>
      <p:sp>
        <p:nvSpPr>
          <p:cNvPr id="195" name="Google Shape;195;g7d9736475cbb9610_11"/>
          <p:cNvSpPr txBox="1">
            <a:spLocks noGrp="1"/>
          </p:cNvSpPr>
          <p:nvPr>
            <p:ph type="body" idx="1"/>
          </p:nvPr>
        </p:nvSpPr>
        <p:spPr>
          <a:xfrm>
            <a:off x="1600202" y="4284875"/>
            <a:ext cx="89916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en" sz="1900" b="1"/>
              <a:t>What are your experiences and/or perceptions of psychiatric consultation?</a:t>
            </a:r>
            <a:endParaRPr sz="1900" b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b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 b="1"/>
              <a:t>For which diagnoses/behavioral concerns would collaboration with a child and adolescent psychiatrist be helpful?</a:t>
            </a:r>
            <a:endParaRPr sz="19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7eb98ad6290ca_6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800"/>
          </a:xfrm>
          <a:prstGeom prst="rect">
            <a:avLst/>
          </a:prstGeom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Post-Presentation Survey</a:t>
            </a:r>
            <a:endParaRPr/>
          </a:p>
        </p:txBody>
      </p:sp>
      <p:pic>
        <p:nvPicPr>
          <p:cNvPr id="202" name="Google Shape;202;gb7eb98ad6290ca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025" y="4415913"/>
            <a:ext cx="2081944" cy="2081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f1a8da50e1cf58_6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800"/>
          </a:xfrm>
          <a:prstGeom prst="rect">
            <a:avLst/>
          </a:prstGeom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Pre-Presentation Survey</a:t>
            </a:r>
            <a:endParaRPr dirty="0"/>
          </a:p>
        </p:txBody>
      </p:sp>
      <p:pic>
        <p:nvPicPr>
          <p:cNvPr id="121" name="Google Shape;121;g3f1a8da50e1cf58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025" y="4380271"/>
            <a:ext cx="2081944" cy="2081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800" cy="31020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/>
          </a:bodyPr>
          <a:lstStyle/>
          <a:p>
            <a:pPr marL="457200" lvl="0" indent="-34194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" sz="2100" b="1"/>
              <a:t>D. Paul Robinson, MD, FAAP, </a:t>
            </a:r>
            <a:r>
              <a:rPr lang="en" sz="2100"/>
              <a:t>Faculty, Tallahassee Memorial Family Medicine Residency Adolescent Clinic and the Tallahassee Memorial Hospital Behavioral Health Center</a:t>
            </a:r>
            <a:endParaRPr sz="2100"/>
          </a:p>
          <a:p>
            <a:pPr marL="457200" lvl="0" indent="-3419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100" b="1"/>
              <a:t>Saundra Stock, MD</a:t>
            </a:r>
            <a:r>
              <a:rPr lang="en" sz="2100"/>
              <a:t>, Chief, Division of Child and Adolescent Psychiatry, Psychiatry and Behavioral Neurosciences at the University of South Florida</a:t>
            </a:r>
            <a:endParaRPr sz="2100"/>
          </a:p>
          <a:p>
            <a:pPr marL="457200" lvl="0" indent="-3419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100" b="1"/>
              <a:t>Heather A. Flynn, Ph.D., </a:t>
            </a:r>
            <a:r>
              <a:rPr lang="en" sz="2100"/>
              <a:t>Professor and Chair, Department of Behavioral Sciences and Social Medicine at the Florida State University College of Medicine, Director of the FSU Center for Behavioral Health Integration</a:t>
            </a:r>
            <a:endParaRPr sz="2100"/>
          </a:p>
          <a:p>
            <a:pPr marL="457200" lvl="0" indent="-3419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100" b="1"/>
              <a:t>Mary P. Norton, MD, FAAP</a:t>
            </a:r>
            <a:r>
              <a:rPr lang="en" sz="2100"/>
              <a:t>, General Pediatrician at Tallahassee Pediatrics, Pediatric Content Expert at the FSU Center for Behavioral Health Integration</a:t>
            </a:r>
            <a:endParaRPr sz="2100"/>
          </a:p>
        </p:txBody>
      </p:sp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SPEAKERS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800" cy="11415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67"/>
              <a:buFont typeface="Gill Sans"/>
              <a:buNone/>
            </a:pPr>
            <a:r>
              <a:rPr lang="en" sz="2000">
                <a:solidFill>
                  <a:srgbClr val="000000"/>
                </a:solidFill>
              </a:rPr>
              <a:t>AN OVERVIEW OF THE PSYCHIATRIC CONSULTATION MODEL           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7638" y="1022618"/>
            <a:ext cx="4812775" cy="48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/>
          <p:nvPr/>
        </p:nvSpPr>
        <p:spPr>
          <a:xfrm rot="10800000" flipH="1">
            <a:off x="8345125" y="1025950"/>
            <a:ext cx="1843500" cy="36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6737575" y="5835400"/>
            <a:ext cx="48129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Jersey Pediatric Psychiatry Collaborative (NJPPC) </a:t>
            </a:r>
            <a:r>
              <a:rPr lang="en" sz="1400" b="0" i="0" u="sng" strike="noStrike" cap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https://www.nj-ppc.org/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769619" y="375840"/>
            <a:ext cx="4686301" cy="15182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67"/>
              <a:buFont typeface="Gill Sans"/>
              <a:buNone/>
            </a:pPr>
            <a:r>
              <a:rPr lang="en" sz="2400">
                <a:solidFill>
                  <a:srgbClr val="000000"/>
                </a:solidFill>
              </a:rPr>
              <a:t>HOW TO ACCESS DR. ROBINSON AND/OR DR. STOCK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1" name="Google Shape;141;p4"/>
          <p:cNvSpPr txBox="1">
            <a:spLocks noGrp="1"/>
          </p:cNvSpPr>
          <p:nvPr>
            <p:ph type="body" idx="1"/>
          </p:nvPr>
        </p:nvSpPr>
        <p:spPr>
          <a:xfrm>
            <a:off x="6736075" y="2163150"/>
            <a:ext cx="4815900" cy="25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en"/>
              <a:t>The USF Child Psychiatry Telephone Consultation Line is available at: </a:t>
            </a:r>
            <a:r>
              <a:rPr lang="en" b="1"/>
              <a:t>866-487-9507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ts val="1900"/>
              <a:buNone/>
            </a:pPr>
            <a:r>
              <a:rPr lang="en"/>
              <a:t>Open to providers for questions youth with any insurance up to 21 years old.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2600"/>
              </a:spcBef>
              <a:spcAft>
                <a:spcPts val="1600"/>
              </a:spcAft>
              <a:buSzPts val="1900"/>
              <a:buNone/>
            </a:pPr>
            <a:r>
              <a:rPr lang="en"/>
              <a:t>Calls answered within 24 hours by a child psychiatrist.</a:t>
            </a:r>
            <a:endParaRPr/>
          </a:p>
        </p:txBody>
      </p:sp>
      <p:sp>
        <p:nvSpPr>
          <p:cNvPr id="142" name="Google Shape;142;p4"/>
          <p:cNvSpPr txBox="1">
            <a:spLocks noGrp="1"/>
          </p:cNvSpPr>
          <p:nvPr>
            <p:ph type="body" idx="2"/>
          </p:nvPr>
        </p:nvSpPr>
        <p:spPr>
          <a:xfrm>
            <a:off x="339625" y="2331970"/>
            <a:ext cx="5357700" cy="3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If you have a need for behavioral health consultation regarding psychiatric medication management, diagnosis, or any other issue that would benefit from a board-certified adolescent medicine physician, please contact local expert, Dr. Paul Robinson. Please leave him a voicemail and he'll return your call within 24 hours. Dr. Robinson has access to board certified child psychiatrist consultants as well, in the event another level of consultation is needed.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Call Dr. Robinson at: </a:t>
            </a:r>
            <a:r>
              <a:rPr lang="en" sz="1600" b="1">
                <a:latin typeface="Arial"/>
                <a:ea typeface="Arial"/>
                <a:cs typeface="Arial"/>
                <a:sym typeface="Arial"/>
              </a:rPr>
              <a:t>850-566-4551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- leave a message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You can also fax a referral form to the Hub at: </a:t>
            </a:r>
            <a:r>
              <a:rPr lang="en" sz="1600" b="1">
                <a:latin typeface="Arial"/>
                <a:ea typeface="Arial"/>
                <a:cs typeface="Arial"/>
                <a:sym typeface="Arial"/>
              </a:rPr>
              <a:t>850-765-9509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 l="8917" t="3844" r="8966" b="6130"/>
          <a:stretch/>
        </p:blipFill>
        <p:spPr>
          <a:xfrm>
            <a:off x="7490970" y="4694850"/>
            <a:ext cx="3306100" cy="18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187" y="132162"/>
            <a:ext cx="2525675" cy="20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67"/>
              <a:buFont typeface="Gill Sans"/>
              <a:buNone/>
            </a:pPr>
            <a:r>
              <a:rPr lang="en" sz="2400">
                <a:solidFill>
                  <a:srgbClr val="000000"/>
                </a:solidFill>
              </a:rPr>
              <a:t>BRIEF OVERVIEW OF DR. ROBINSON’S CONSULTATION EXPERTISE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0" name="Google Shape;15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20000"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Adolescent Medicine Fellowship</a:t>
            </a:r>
            <a:endParaRPr/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Vanderbilt University Hospital.  Finished 1987.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General Pediatrics in Jacksonville and Tallahassee for 9 years total---Carithers Pediatrics (1987-1994) and Tallahassee Pediatrics (2009-2010)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Chief of Division of Adolescent Medicine, University of Missouri, Columbia 1994-2008</a:t>
            </a:r>
            <a:endParaRPr/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Most of the patients seen in clinic had behavioral health issues: anorexia nervosa, depression, anxiety, or behavioral and substance use issues.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CMS clinic with Dr. Mary Beth Seay, Dr. Susan Cross, and Norine Labitsky, A.P.R.N.  2009-2018</a:t>
            </a:r>
            <a:endParaRPr/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We saw many of the children on Medicaid plans who needed behavioral health medications.  Many children with difficult to manage ADHD, autism spectrum disorder, and anxiety or depression.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TMH Behavioral Health Clinic 2018-present</a:t>
            </a:r>
            <a:endParaRPr/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Continued seeing many of the children seen at CMS and now seeing other referrals.  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Adolescent Medicine Clinic at the TMH Family Medicine Residency 2011-present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d9736475cbb9610_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630"/>
              <a:buFont typeface="Gill Sans"/>
              <a:buNone/>
            </a:pPr>
            <a:r>
              <a:rPr lang="en" sz="2400">
                <a:solidFill>
                  <a:srgbClr val="000000"/>
                </a:solidFill>
              </a:rPr>
              <a:t>CONSULTATION CASE EXAMPLES WITH DR.  STOCK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6" name="Google Shape;156;g7d9736475cbb9610_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16y/o male on sertraline 200mg for depression with limited effect. How to cross titrate to fluoxetine?</a:t>
            </a:r>
            <a:endParaRPr sz="2200"/>
          </a:p>
          <a:p>
            <a:pPr marL="285750" lvl="0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14y/o girl with autism, anxiety and OCD who got “psychotic” after 2 wks on fluoxetine 10mg. Is an SSRI contraindicated? If no, which one to start, what dose and how to titrate. What other meds to consider?</a:t>
            </a:r>
            <a:endParaRPr sz="2200"/>
          </a:p>
          <a:p>
            <a:pPr marL="285750" lvl="0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9y/o with ADHD more irritable on Focalin-XR 5mg. Azstarys 26.1mg worsened tics. 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Rec MPH-IR 10mg BID + Intuniv 1mg</a:t>
            </a:r>
            <a:endParaRPr sz="2200"/>
          </a:p>
          <a:p>
            <a:pPr marL="285750" lvl="0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13y/o male with ADHD, ODD and skin picking on bupropion XL and Concerta 36mg QAM. How to address skin picking? 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NAC, habit reversal, behavioral approaches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7b60090215d8511_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630"/>
              <a:buFont typeface="Gill Sans"/>
              <a:buNone/>
            </a:pPr>
            <a:r>
              <a:rPr lang="en" sz="2400">
                <a:solidFill>
                  <a:srgbClr val="000000"/>
                </a:solidFill>
              </a:rPr>
              <a:t>CONSULTATION CASE EXAMPLES WITH DR.  STOCK (CONTINUED)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2" name="Google Shape;162;g77b60090215d8511_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8575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6 y/o with ADHD cannot swallow pills, but quillivant not lasting long enough. Other options?</a:t>
            </a:r>
            <a:endParaRPr sz="2500"/>
          </a:p>
          <a:p>
            <a:pPr marL="28575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18y/o using fentanyl and depressed.  What to do? </a:t>
            </a:r>
            <a:endParaRPr sz="2500"/>
          </a:p>
          <a:p>
            <a:pPr marL="914400" lvl="1" indent="-3873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Suggested Narcan for the household, substance tx, Nar-ANON for family</a:t>
            </a:r>
            <a:endParaRPr sz="2500"/>
          </a:p>
          <a:p>
            <a:pPr marL="28575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9y/o male hearing voices telling him to do and things x 2 wks.  Afraid to be alone and not sleeping. MGM w/schizophrenia. What to do? </a:t>
            </a:r>
            <a:endParaRPr sz="2500"/>
          </a:p>
          <a:p>
            <a:pPr marL="914400" lvl="1" indent="-3873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Char char="○"/>
            </a:pPr>
            <a:r>
              <a:rPr lang="en" sz="2500"/>
              <a:t>Discussed med options and how to monitor (labs,  AIMS)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" sz="2400"/>
              <a:t> CODING FOR PEDIATRIC BEHAVIORAL HEALTH  VIGNETTE #1</a:t>
            </a:r>
            <a:endParaRPr sz="2400"/>
          </a:p>
        </p:txBody>
      </p:sp>
      <p:sp>
        <p:nvSpPr>
          <p:cNvPr id="168" name="Google Shape;168;p8"/>
          <p:cNvSpPr txBox="1">
            <a:spLocks noGrp="1"/>
          </p:cNvSpPr>
          <p:nvPr>
            <p:ph type="body" idx="1"/>
          </p:nvPr>
        </p:nvSpPr>
        <p:spPr>
          <a:xfrm>
            <a:off x="415600" y="5758000"/>
            <a:ext cx="11360800" cy="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4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546"/>
              <a:buNone/>
            </a:pPr>
            <a:r>
              <a:rPr lang="en" sz="3733">
                <a:solidFill>
                  <a:schemeClr val="dk1"/>
                </a:solidFill>
              </a:rPr>
              <a:t>AAP Coding for Standardized Assessment, Screening and Testing 2023 </a:t>
            </a:r>
            <a:endParaRPr sz="3733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546"/>
              <a:buNone/>
            </a:pPr>
            <a:r>
              <a:rPr lang="en" sz="3733" u="sng">
                <a:solidFill>
                  <a:schemeClr val="hlink"/>
                </a:solidFill>
                <a:hlinkClick r:id="rId3"/>
              </a:rPr>
              <a:t>https://downloads.aap.org/AAP/PDF/coding_factsheet_developmentalscreeningtestingandEmotionalBehvioraassessment.pdf?_ga=2.131547215.1122463277.1655087352-974186796.1654882403</a:t>
            </a:r>
            <a:endParaRPr sz="3733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endParaRPr sz="3733">
              <a:solidFill>
                <a:schemeClr val="dk1"/>
              </a:solidFill>
            </a:endParaRPr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6250" y="1637188"/>
            <a:ext cx="8867709" cy="358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700550" y="5220825"/>
            <a:ext cx="10079100" cy="60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*If you call Dr.  Robinson or the USF Psychiatric Hotline, you can document additional time spent on your clinical decision making using the 99201-99215 series.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700550" y="4141850"/>
            <a:ext cx="605700" cy="10791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Microsoft Macintosh PowerPoint</Application>
  <PresentationFormat>Widescreen</PresentationFormat>
  <Paragraphs>61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</vt:lpstr>
      <vt:lpstr>Parcel</vt:lpstr>
      <vt:lpstr>Parcel</vt:lpstr>
      <vt:lpstr> CHALLENGING BEHAVIORAL HEALTH ISSUES IN PEDIATRICS: PSYCHIATRIC CONSULTATION </vt:lpstr>
      <vt:lpstr>Pre-Presentation Survey</vt:lpstr>
      <vt:lpstr>SPEAKERS</vt:lpstr>
      <vt:lpstr>AN OVERVIEW OF THE PSYCHIATRIC CONSULTATION MODEL           </vt:lpstr>
      <vt:lpstr>HOW TO ACCESS DR. ROBINSON AND/OR DR. STOCK </vt:lpstr>
      <vt:lpstr>BRIEF OVERVIEW OF DR. ROBINSON’S CONSULTATION EXPERTISE</vt:lpstr>
      <vt:lpstr>CONSULTATION CASE EXAMPLES WITH DR.  STOCK </vt:lpstr>
      <vt:lpstr>CONSULTATION CASE EXAMPLES WITH DR.  STOCK (CONTINUED)</vt:lpstr>
      <vt:lpstr> CODING FOR PEDIATRIC BEHAVIORAL HEALTH  VIGNETTE #1</vt:lpstr>
      <vt:lpstr> CODING FOR PEDIATRIC BEHAVIORAL HEALTH  VIGNETTE #2</vt:lpstr>
      <vt:lpstr> CODING FOR PEDIATRIC BEHAVIORAL HEALTH  VIGNETTE #3</vt:lpstr>
      <vt:lpstr>OPEN FORUM</vt:lpstr>
      <vt:lpstr>Post-Presentation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Monica Ragans</dc:creator>
  <cp:lastModifiedBy>Monica Ragans</cp:lastModifiedBy>
  <cp:revision>1</cp:revision>
  <dcterms:created xsi:type="dcterms:W3CDTF">2024-06-03T15:28:00Z</dcterms:created>
  <dcterms:modified xsi:type="dcterms:W3CDTF">2024-06-13T16:12:21Z</dcterms:modified>
</cp:coreProperties>
</file>