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1"/>
  </p:sldMasterIdLst>
  <p:sldIdLst>
    <p:sldId id="276" r:id="rId2"/>
    <p:sldId id="277" r:id="rId3"/>
    <p:sldId id="275" r:id="rId4"/>
    <p:sldId id="278" r:id="rId5"/>
    <p:sldId id="279" r:id="rId6"/>
    <p:sldId id="258" r:id="rId7"/>
    <p:sldId id="280" r:id="rId8"/>
    <p:sldId id="281" r:id="rId9"/>
    <p:sldId id="282" r:id="rId10"/>
    <p:sldId id="287" r:id="rId11"/>
    <p:sldId id="283" r:id="rId12"/>
    <p:sldId id="284" r:id="rId13"/>
    <p:sldId id="285" r:id="rId14"/>
    <p:sldId id="288" r:id="rId15"/>
    <p:sldId id="286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26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35"/>
    <p:restoredTop sz="94624"/>
  </p:normalViewPr>
  <p:slideViewPr>
    <p:cSldViewPr snapToGrid="0" snapToObjects="1">
      <p:cViewPr varScale="1">
        <p:scale>
          <a:sx n="110" d="100"/>
          <a:sy n="110" d="100"/>
        </p:scale>
        <p:origin x="14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720B1-C301-2A48-977D-40CE7C056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54B112-D04A-B744-855B-B68C8C7306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27FCA-2016-B84C-BA4A-ACBCB7B33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2EE9C-00B0-6447-9B13-39E77EE2D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DD099-E1E3-9246-B6CB-EF7B3AC53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450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CFF14-4BAF-4A49-BB1E-3C1A44CC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EBE53F-E7F7-3F49-A10C-1BAAA26D74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E739A-1E81-F84B-812B-67DD9CFB3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8ABA0-174C-9240-A34F-025AB141B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83284-687D-B24F-8C2B-1E8677C22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394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6BFE55-32D7-9347-8BF4-275E7B40FE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93261-1584-9345-9FFE-DCC04484D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B0616-3ACB-734E-ABAA-598DE8CD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2DFF9-3E89-B843-B2D4-E205D2983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FAC33-394B-D847-95C5-B6BFB640D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481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8AC18-C35D-4240-A513-13103F867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E7F51-C024-8F47-9E5D-AA3836A5D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A3AFF-007E-7542-9484-A7191D9F7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1577B-0850-D048-9003-EF8FDD0C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9B186-9CA4-6947-B298-5D7A8E36F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613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C957E-DAF5-9D47-988B-6BF1A6962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8F196-FA80-B14E-B913-0258B08AE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26064-DDB1-3644-9DCC-8C0923478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93FFA-10B5-F24D-932B-21EDB8593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DDE30-788A-6B4B-99F5-3465175D2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40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73C4-3FA5-7448-B608-7418B3E84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AB473-FA6C-654C-AF83-51B780FD5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E83E1-A73F-7949-8509-9A7F121A7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04B92-D998-244C-99F3-4CB10A99F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9E5D8-FA66-A84C-973F-60368D446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39DAC-AAE3-6A45-B65E-6E8A5349D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882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938FF-0F12-0C4F-B380-B59228145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6B1F4-CB9F-DB4C-BAFB-977848733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98101-3C7A-9E4E-BBA4-ACED289B18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F4276B-31C9-164C-8CBA-6FEE1343C1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DA0B4C-60F1-FE48-B66F-39F49DE155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C9CF27-838D-B542-B96A-58655DB3F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B3A183-812D-8A45-B30F-EC5BC4254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21E485-54E3-504C-9B64-7BA8E858C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63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623C0-CF3E-F646-92EC-C65E7E280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DB7475-7229-2A45-8BE1-F9A500753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53FE2-3BD6-DE43-B76F-F4C39BCA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75E15-AEAC-AA4A-A207-4327CAD6E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499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35DB5-4976-CD4C-B884-039780F40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192F72-009D-B74F-A520-E6E49CDBD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86D0C-2A55-364E-9C55-7B22353F1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77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BA161-D47F-CE46-BCD7-E1B66466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57907-5FB5-7F45-BECB-C4F06EDD8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CA97F3-B542-E045-9E13-A86DBB599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EDD7B-7004-B341-82B6-403DE23C1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55BB6-9FB6-3D44-B042-063C51046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B5DDB-19B5-8D4B-9F20-C1869E283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389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8A71-0696-0C46-97C4-08F549E93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DB1708-38E6-C947-9E81-3DEC027FA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0129D2-DE78-E348-B7CC-CDFC19C43F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BC2B1-D2F5-B846-B0D6-73BBB0806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D0CC-082F-4160-86E5-0D6041F12778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D89F21-548E-F147-9E68-0F6766EB2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457BF-B54D-4C4B-865F-B69661B19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00685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7AA436-2804-C942-BCB1-8E2B077B4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E3D74-C04B-B24E-BB29-96AE750EC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E14EF-4D0A-E142-ACAB-71BC03F8C8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3/2/2020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31352-281F-FB44-A13F-6FFAD2635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F2880-0FCD-C548-A22E-0BC2AEC08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5CD08-CEB5-7545-B7EB-8699C3138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683" y="-6434"/>
            <a:ext cx="10043584" cy="686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42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C21DDF-CE28-E442-96F0-C464B0242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93" y="0"/>
            <a:ext cx="10327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9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0EAB97-8D20-4A4A-8F74-4437E6D57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19" y="0"/>
            <a:ext cx="11073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80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62790E-9EA4-F140-A511-0CEF447DC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66700"/>
            <a:ext cx="6858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71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DDAC7E-3A85-864D-B55D-07BBDCB6D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471" y="0"/>
            <a:ext cx="9503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64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62790E-9EA4-F140-A511-0CEF447DC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66700"/>
            <a:ext cx="6858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23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A74C00-E2A0-C54D-AD2F-288A43256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06" y="0"/>
            <a:ext cx="10854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99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9F164B-672A-1042-BA71-926A8B12A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58750"/>
            <a:ext cx="110236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83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62790E-9EA4-F140-A511-0CEF447DC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66700"/>
            <a:ext cx="68580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45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E49C4-7984-9F41-AEFD-6B49C12CE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6050"/>
            <a:ext cx="100584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28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63DEED-905A-5849-81F6-6564A258E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684" y="0"/>
            <a:ext cx="1007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29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621E-168A-3B48-9D25-9C2BEE642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CBA2D-9E04-134B-9701-988960C6D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have no relevant financial relationship with the manufacturer of any commercial product and/or provider of commercial services discussed in this CME activity.</a:t>
            </a:r>
          </a:p>
          <a:p>
            <a:endParaRPr lang="en-US" dirty="0"/>
          </a:p>
          <a:p>
            <a:r>
              <a:rPr lang="en-US" dirty="0"/>
              <a:t>I do intent to discuss an unapproved use of a commercial product/device in my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867577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6A270-DEC5-9349-8927-0ED79797F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396" y="0"/>
            <a:ext cx="92712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2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2CE187-13EE-4C4D-83FF-60AB558A2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013" y="0"/>
            <a:ext cx="8211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32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9EAD60-16E9-AF41-B5AD-65436FBA4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099" y="0"/>
            <a:ext cx="7823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67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4E06F2-36AC-8D4B-9A2A-F69C2C487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979" y="0"/>
            <a:ext cx="8162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57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91258A-B732-3E4D-B3D9-E5A8013F6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0"/>
            <a:ext cx="10295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78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880A25-DF10-1743-97B0-90FA12266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75" y="0"/>
            <a:ext cx="974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59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BB1A70-A97E-A240-A085-B7E95346E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859" y="0"/>
            <a:ext cx="9728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47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F66B15-10CF-954F-B9E9-7A414B29E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478" y="0"/>
            <a:ext cx="9805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12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0BA2AC-1BF3-C340-BA4C-D9DFE5D6A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212" y="0"/>
            <a:ext cx="9899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34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93B39A-552D-7046-A5D5-580B4B92D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80" y="0"/>
            <a:ext cx="1146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1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421571-9FDC-CD48-9DE6-E0AF5015A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14" y="95795"/>
            <a:ext cx="11563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38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A74477-7543-C040-8A9E-9F15720BE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927" y="0"/>
            <a:ext cx="9596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8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5A3299-C787-104A-A034-B89390403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15" y="0"/>
            <a:ext cx="11289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90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9C881A-24ED-DF40-82EE-B93A8C721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385" y="0"/>
            <a:ext cx="9561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795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B5E9F5-43D3-A046-A95C-628F0F934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76" y="0"/>
            <a:ext cx="10702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031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35B48-9516-9544-8268-F2A78F613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684" y="0"/>
            <a:ext cx="1000863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266" y="1415414"/>
            <a:ext cx="3070286" cy="53229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331" b="1307"/>
          <a:stretch/>
        </p:blipFill>
        <p:spPr>
          <a:xfrm>
            <a:off x="4770406" y="1362810"/>
            <a:ext cx="5193103" cy="535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57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3ADFB7-4374-9D4A-ACB8-1D320A2D3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633" y="0"/>
            <a:ext cx="9898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52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56188E-017C-CA49-8D8D-4EF3FF22D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62" y="0"/>
            <a:ext cx="10416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616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56F5C4-2AFE-FC4A-B391-A35BD024C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56" y="0"/>
            <a:ext cx="1043188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573" y="931654"/>
            <a:ext cx="8458486" cy="419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53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90C70B-3DE1-1B47-9972-3EA635420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827" y="0"/>
            <a:ext cx="9206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91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49A42D-F065-2249-8329-8D4401EF4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273" y="0"/>
            <a:ext cx="8253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07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5D3D87-EC82-1744-9FF4-2B8A2610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275" y="84013"/>
            <a:ext cx="9823450" cy="668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37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01454E-6E90-FF45-802E-BC29056D8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400" y="0"/>
            <a:ext cx="927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631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E8EB04-8458-7043-90D3-DB3200035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393" y="0"/>
            <a:ext cx="9733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881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7928CC-7C8D-784B-B6C7-CDA5396EA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864" y="0"/>
            <a:ext cx="9828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377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FC0150-3F0E-B04D-AB1D-E0696B0AD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535" y="0"/>
            <a:ext cx="9948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18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E8DD9B-A576-354D-ABD1-72FBB4169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125" y="0"/>
            <a:ext cx="9525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955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B9C9AF-408C-9A41-9F9B-B8078574F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33" y="-45401"/>
            <a:ext cx="11468099" cy="690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60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8E112-EFBC-7148-926A-CEA775C8A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93" y="0"/>
            <a:ext cx="11241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738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448D78-4740-9A4A-B63F-F2B89B38C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38" y="0"/>
            <a:ext cx="11289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803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3133C0-33B7-804B-851A-56A73D9F3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43" y="0"/>
            <a:ext cx="10483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023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82373E-FBC6-314C-B20E-0BEC5C47D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52" y="0"/>
            <a:ext cx="10599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01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48C6CF-FE5E-0C40-B9DB-B88AE397D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991" y="308487"/>
            <a:ext cx="10124017" cy="624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25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ED16FE-FB5C-FD44-86C4-D6230F96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325" y="0"/>
            <a:ext cx="9339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957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470E7-6B82-B840-825F-1C4B7A2D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15" y="0"/>
            <a:ext cx="9791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990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E3B2AA-8BEB-6F4B-A24C-3D11DB292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430" y="0"/>
            <a:ext cx="9135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787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Changes in Practice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Implement routine screening for depression</a:t>
            </a:r>
          </a:p>
          <a:p>
            <a:endParaRPr lang="en-US" dirty="0"/>
          </a:p>
          <a:p>
            <a:r>
              <a:rPr lang="en-US" dirty="0" smtClean="0"/>
              <a:t>Initiate medication treatment for adolescents with moderate severity depression</a:t>
            </a:r>
          </a:p>
          <a:p>
            <a:endParaRPr lang="en-US" dirty="0"/>
          </a:p>
          <a:p>
            <a:r>
              <a:rPr lang="en-US" dirty="0" smtClean="0"/>
              <a:t>Use the PHQ-A to monitor response to treatment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705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8FA88E-B22F-5749-8333-621BF3E5A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99" y="237067"/>
            <a:ext cx="10907185" cy="603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54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3396FE-E8EF-F948-96AF-85DA2DB4A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428" y="0"/>
            <a:ext cx="7475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12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FEFBC-AD45-9E41-93A5-1EB7B46FD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170" y="0"/>
            <a:ext cx="996366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05177" y="1276709"/>
            <a:ext cx="7280695" cy="14492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82018" y="1276709"/>
            <a:ext cx="69270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SCREENING</a:t>
            </a:r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The Patient Health Questionnaire-9 Modified for Adolescents (PHQ-A</a:t>
            </a:r>
            <a:r>
              <a:rPr lang="en-US" sz="2800" dirty="0" smtClean="0">
                <a:solidFill>
                  <a:srgbClr val="0070C0"/>
                </a:solidFill>
              </a:rPr>
              <a:t>)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59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C5A6F2-2370-7045-BDC5-B84855200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498" y="0"/>
            <a:ext cx="9547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73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5955</TotalTime>
  <Words>77</Words>
  <Application>Microsoft Office PowerPoint</Application>
  <PresentationFormat>Widescreen</PresentationFormat>
  <Paragraphs>12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PowerPoint Presentation</vt:lpstr>
      <vt:lpstr>Disclosures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Changes in Practice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Depression and Suicide Risk in the iGeneration</dc:title>
  <dc:creator>Elise Fallucco</dc:creator>
  <cp:lastModifiedBy>Shabaka-Haynes, Amandla</cp:lastModifiedBy>
  <cp:revision>20</cp:revision>
  <dcterms:created xsi:type="dcterms:W3CDTF">2020-02-20T19:50:00Z</dcterms:created>
  <dcterms:modified xsi:type="dcterms:W3CDTF">2020-03-02T20:38:14Z</dcterms:modified>
</cp:coreProperties>
</file>